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690" r:id="rId7"/>
    <p:sldId id="2145706685" r:id="rId8"/>
    <p:sldId id="2145706700" r:id="rId9"/>
    <p:sldId id="2145706699" r:id="rId10"/>
    <p:sldId id="2145706664" r:id="rId11"/>
    <p:sldId id="2145706687" r:id="rId12"/>
    <p:sldId id="2145706697" r:id="rId13"/>
    <p:sldId id="2145706698" r:id="rId14"/>
    <p:sldId id="2145706701" r:id="rId15"/>
    <p:sldId id="2145706702" r:id="rId16"/>
    <p:sldId id="2145706683" r:id="rId17"/>
    <p:sldId id="21457067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4F384-5C7C-42E0-8830-F4BCBDF010F5}" v="1" dt="2021-04-30T22:31:21.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80" autoAdjust="0"/>
  </p:normalViewPr>
  <p:slideViewPr>
    <p:cSldViewPr snapToGrid="0">
      <p:cViewPr varScale="1">
        <p:scale>
          <a:sx n="139" d="100"/>
          <a:sy n="139" d="100"/>
        </p:scale>
        <p:origin x="14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n-US" sz="900" dirty="0">
              <a:solidFill>
                <a:srgbClr val="243A5E"/>
              </a:solidFill>
              <a:latin typeface="Segoe UI"/>
              <a:ea typeface="+mn-ea"/>
              <a:cs typeface="+mn-cs"/>
            </a:rPr>
            <a:t>Define the problem with key groups</a:t>
          </a: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n-US" sz="900" b="0" dirty="0">
              <a:solidFill>
                <a:srgbClr val="243A5E"/>
              </a:solidFill>
              <a:latin typeface="Segoe UI"/>
              <a:ea typeface="+mn-ea"/>
              <a:cs typeface="+mn-cs"/>
            </a:rPr>
            <a:t>Define data needed and </a:t>
          </a:r>
          <a:r>
            <a:rPr lang="en-US" sz="900" b="1" dirty="0">
              <a:solidFill>
                <a:srgbClr val="243A5E"/>
              </a:solidFill>
              <a:latin typeface="Segoe UI"/>
              <a:ea typeface="+mn-ea"/>
              <a:cs typeface="+mn-cs"/>
            </a:rPr>
            <a:t>inclusively </a:t>
          </a:r>
          <a:r>
            <a:rPr lang="en-US" sz="900" b="0" dirty="0">
              <a:solidFill>
                <a:srgbClr val="243A5E"/>
              </a:solidFill>
              <a:latin typeface="Segoe UI"/>
              <a:ea typeface="+mn-ea"/>
              <a:cs typeface="+mn-cs"/>
            </a:rPr>
            <a:t>collect data</a:t>
          </a: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n-US" sz="900" dirty="0">
              <a:solidFill>
                <a:srgbClr val="243A5E"/>
              </a:solidFill>
              <a:latin typeface="Segoe UI"/>
              <a:ea typeface="+mn-ea"/>
              <a:cs typeface="+mn-cs"/>
            </a:rPr>
            <a:t>move datasets to cloud, with </a:t>
          </a:r>
          <a:r>
            <a:rPr lang="en-US" sz="900" b="1" dirty="0">
              <a:solidFill>
                <a:srgbClr val="243A5E"/>
              </a:solidFill>
              <a:latin typeface="Segoe UI"/>
              <a:ea typeface="+mn-ea"/>
              <a:cs typeface="+mn-cs"/>
            </a:rPr>
            <a:t>security and privacy</a:t>
          </a: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n-US" sz="900" dirty="0">
              <a:solidFill>
                <a:srgbClr val="243A5E"/>
              </a:solidFill>
              <a:latin typeface="Segoe UI"/>
              <a:ea typeface="+mn-ea"/>
              <a:cs typeface="+mn-cs"/>
            </a:rPr>
            <a:t>develop and test AI models for </a:t>
          </a:r>
          <a:r>
            <a:rPr lang="en-US" sz="900" b="1" dirty="0">
              <a:solidFill>
                <a:srgbClr val="243A5E"/>
              </a:solidFill>
              <a:latin typeface="Segoe UI"/>
              <a:ea typeface="+mn-ea"/>
              <a:cs typeface="+mn-cs"/>
            </a:rPr>
            <a:t>reliability and fairness</a:t>
          </a: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n-US" sz="900" dirty="0">
              <a:solidFill>
                <a:srgbClr val="243A5E"/>
              </a:solidFill>
              <a:latin typeface="Segoe UI"/>
              <a:ea typeface="+mn-ea"/>
              <a:cs typeface="+mn-cs"/>
            </a:rPr>
            <a:t>pilot AI experiences, iterate with feedback</a:t>
          </a: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document analytical methods for </a:t>
          </a:r>
          <a:r>
            <a:rPr lang="en-US" sz="900" b="1" dirty="0">
              <a:solidFill>
                <a:srgbClr val="243A5E"/>
              </a:solidFill>
              <a:latin typeface="Segoe UI"/>
              <a:ea typeface="+mn-ea"/>
              <a:cs typeface="+mn-cs"/>
            </a:rPr>
            <a:t>transparency</a:t>
          </a: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Monitor AI system for </a:t>
          </a:r>
          <a:r>
            <a:rPr lang="en-US" sz="900" b="1" dirty="0">
              <a:solidFill>
                <a:srgbClr val="243A5E"/>
              </a:solidFill>
              <a:latin typeface="Segoe UI"/>
              <a:ea typeface="+mn-ea"/>
              <a:cs typeface="+mn-cs"/>
            </a:rPr>
            <a:t>accountability</a:t>
          </a: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Monitor AI system for </a:t>
          </a:r>
          <a:r>
            <a:rPr lang="en-US" sz="900" b="1" kern="1200" dirty="0">
              <a:solidFill>
                <a:srgbClr val="243A5E"/>
              </a:solidFill>
              <a:latin typeface="Segoe UI"/>
              <a:ea typeface="+mn-ea"/>
              <a:cs typeface="+mn-cs"/>
            </a:rPr>
            <a:t>accountability</a:t>
          </a: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pilot AI experiences, iterate with feedback</a:t>
          </a: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document analytical methods for </a:t>
          </a:r>
          <a:r>
            <a:rPr lang="en-US" sz="900" b="1" kern="1200" dirty="0">
              <a:solidFill>
                <a:srgbClr val="243A5E"/>
              </a:solidFill>
              <a:latin typeface="Segoe UI"/>
              <a:ea typeface="+mn-ea"/>
              <a:cs typeface="+mn-cs"/>
            </a:rPr>
            <a:t>transparency</a:t>
          </a: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develop and test AI models for </a:t>
          </a:r>
          <a:r>
            <a:rPr lang="en-US" sz="900" b="1" kern="1200" dirty="0">
              <a:solidFill>
                <a:srgbClr val="243A5E"/>
              </a:solidFill>
              <a:latin typeface="Segoe UI"/>
              <a:ea typeface="+mn-ea"/>
              <a:cs typeface="+mn-cs"/>
            </a:rPr>
            <a:t>reliability and fairness</a:t>
          </a: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move datasets to cloud, with </a:t>
          </a:r>
          <a:r>
            <a:rPr lang="en-US" sz="900" b="1" kern="1200" dirty="0">
              <a:solidFill>
                <a:srgbClr val="243A5E"/>
              </a:solidFill>
              <a:latin typeface="Segoe UI"/>
              <a:ea typeface="+mn-ea"/>
              <a:cs typeface="+mn-cs"/>
            </a:rPr>
            <a:t>security and privacy</a:t>
          </a: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rgbClr val="243A5E"/>
              </a:solidFill>
              <a:latin typeface="Segoe UI"/>
              <a:ea typeface="+mn-ea"/>
              <a:cs typeface="+mn-cs"/>
            </a:rPr>
            <a:t>Define data needed and </a:t>
          </a:r>
          <a:r>
            <a:rPr lang="en-US" sz="900" b="1" kern="1200" dirty="0">
              <a:solidFill>
                <a:srgbClr val="243A5E"/>
              </a:solidFill>
              <a:latin typeface="Segoe UI"/>
              <a:ea typeface="+mn-ea"/>
              <a:cs typeface="+mn-cs"/>
            </a:rPr>
            <a:t>inclusively </a:t>
          </a:r>
          <a:r>
            <a:rPr lang="en-US" sz="900" b="0" kern="1200" dirty="0">
              <a:solidFill>
                <a:srgbClr val="243A5E"/>
              </a:solidFill>
              <a:latin typeface="Segoe UI"/>
              <a:ea typeface="+mn-ea"/>
              <a:cs typeface="+mn-cs"/>
            </a:rPr>
            <a:t>collect data</a:t>
          </a: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Define the problem with key groups</a:t>
          </a: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11</a:t>
            </a:fld>
            <a:endParaRPr lang="en-US"/>
          </a:p>
        </p:txBody>
      </p:sp>
    </p:spTree>
    <p:extLst>
      <p:ext uri="{BB962C8B-B14F-4D97-AF65-F5344CB8AC3E}">
        <p14:creationId xmlns:p14="http://schemas.microsoft.com/office/powerpoint/2010/main" val="1402861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8/23/2021 6:04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8/23/2021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0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77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03157776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8/23/2021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284607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679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1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3032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170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057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8/23/2021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8/23/2021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679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B900"/>
                </a:solidFill>
                <a:latin typeface="Segoe UI Semibold" panose="020B0702040204020203" pitchFamily="34" charset="0"/>
                <a:cs typeface="Segoe UI Semibold" panose="020B0702040204020203" pitchFamily="34" charset="0"/>
              </a:rPr>
              <a:t>modern data estate for education</a:t>
            </a:r>
            <a:endParaRPr kumimoji="0" lang="en-US" sz="28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384995"/>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sym typeface="Helvetica Light"/>
              </a:rPr>
              <a:t>SHARED LEARNING ANALYTICS AND AI USE CASES IN COMMUNITY</a:t>
            </a: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Digital Attendance Dashboard</a:t>
            </a:r>
          </a:p>
        </p:txBody>
      </p:sp>
    </p:spTree>
    <p:extLst>
      <p:ext uri="{BB962C8B-B14F-4D97-AF65-F5344CB8AC3E}">
        <p14:creationId xmlns:p14="http://schemas.microsoft.com/office/powerpoint/2010/main" val="404151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a:defRPr/>
            </a:pPr>
            <a:endParaRPr lang="en-US" kern="0">
              <a:solidFill>
                <a:srgbClr val="353535"/>
              </a:solidFill>
              <a:latin typeface="Segoe UI Semilight"/>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Open Education Analytics </a:t>
            </a:r>
            <a:r>
              <a:rPr kumimoji="0" lang="en-US" sz="1800" b="0" i="0" u="none" strike="noStrike" kern="0" cap="none" spc="0" normalizeH="0" baseline="0" noProof="0" dirty="0">
                <a:ln>
                  <a:noFill/>
                </a:ln>
                <a:solidFill>
                  <a:srgbClr val="F5A700"/>
                </a:solidFill>
                <a:effectLst/>
                <a:uLnTx/>
                <a:uFillTx/>
                <a:latin typeface="Neue Haas Grotesk Text Pro"/>
                <a:ea typeface="+mj-ea"/>
                <a:cs typeface="Segoe UI Semibold" panose="020B0502040204020203" pitchFamily="34" charset="0"/>
              </a:rPr>
              <a:t>Community</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809298"/>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Building A Global Analytics Ecosystem</a:t>
            </a: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3074685"/>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enabling many types of education data…</a:t>
            </a: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3063568"/>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F5A700"/>
                </a:solidFill>
                <a:latin typeface="Neue Haas Grotesk Text Pro"/>
                <a:ea typeface="+mj-ea"/>
                <a:cs typeface="Segoe UI Semibold" panose="020B0502040204020203" pitchFamily="34" charset="0"/>
              </a:rPr>
              <a:t>…t</a:t>
            </a: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 be used for many different scenarios</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24174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algn="ctr"/>
            <a:r>
              <a:rPr lang="en-US" sz="3200" dirty="0">
                <a:solidFill>
                  <a:schemeClr val="bg1"/>
                </a:solidFill>
              </a:rPr>
              <a:t>Join Open Education Analytics at</a:t>
            </a:r>
          </a:p>
          <a:p>
            <a:pPr algn="ctr"/>
            <a:r>
              <a:rPr lang="en-US" sz="3200" dirty="0">
                <a:solidFill>
                  <a:schemeClr val="bg1"/>
                </a:solidFill>
              </a:rPr>
              <a:t> </a:t>
            </a:r>
          </a:p>
          <a:p>
            <a:pPr algn="ctr"/>
            <a:r>
              <a:rPr lang="en-US" sz="3200" dirty="0">
                <a:solidFill>
                  <a:schemeClr val="bg1"/>
                </a:solidFill>
              </a:rPr>
              <a:t>https://github.com/microsoft/OpenEduAnalytics.</a:t>
            </a:r>
          </a:p>
        </p:txBody>
      </p:sp>
    </p:spTree>
    <p:extLst>
      <p:ext uri="{BB962C8B-B14F-4D97-AF65-F5344CB8AC3E}">
        <p14:creationId xmlns:p14="http://schemas.microsoft.com/office/powerpoint/2010/main" val="50168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rgbClr val="F5A700"/>
                </a:solidFill>
                <a:latin typeface="Segoe UI"/>
                <a:cs typeface="Segoe UI" panose="020B0502040204020203" pitchFamily="34" charset="0"/>
              </a:rPr>
              <a:t>Identifying and supporting at risk students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EDUCATION’S CHALLENGES WITH DATA AND AI</a:t>
            </a: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485524"/>
            <a:ext cx="321274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Concerns over data privacy and ethical use of AI</a:t>
            </a: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Getting started is overwhelming</a:t>
            </a: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207512"/>
            <a:ext cx="3140215"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Datasets are dispersed and poorly governed</a:t>
            </a: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Low organizational expertise in learning analytics and AI</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38735262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lang="en-US" sz="6000" spc="-113" dirty="0">
                <a:solidFill>
                  <a:schemeClr val="bg1"/>
                </a:solidFill>
                <a:latin typeface="Segoe UI"/>
                <a:sym typeface="Helvetica Light"/>
              </a:rPr>
              <a:t>What is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lang="en-US" sz="2000" kern="0" dirty="0">
                <a:solidFill>
                  <a:schemeClr val="bg1"/>
                </a:solidFill>
                <a:latin typeface="Segoe UI"/>
                <a:sym typeface="Helvetica Light"/>
              </a:rPr>
              <a:t>OPEN EDUCATION ANALYTICS TECHNICAL RESOURCES AND COMMUNITY</a:t>
            </a:r>
            <a:endParaRPr kumimoji="0" lang="en-US" sz="2000" i="0" u="none" strike="noStrike" kern="0" cap="none" spc="0" normalizeH="0" baseline="0" noProof="0" dirty="0">
              <a:ln>
                <a:noFill/>
              </a:ln>
              <a:solidFill>
                <a:schemeClr val="bg1"/>
              </a:solidFill>
              <a:effectLst/>
              <a:uLnTx/>
              <a:uFillTx/>
              <a:latin typeface="Segoe UI"/>
              <a:ea typeface="+mn-ea"/>
              <a:cs typeface="+mn-cs"/>
              <a:sym typeface="Helvetica Light"/>
            </a:endParaRP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ROLE AND TECH TRAINING: CAPACITY-BUILDING ON LEARNING ANALYTICS AND AI</a:t>
            </a: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SHARED LEARNING ANALYTICS AND AI USE CASES IN COMMUNITY</a:t>
            </a: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41581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a:t>
            </a:r>
            <a:r>
              <a:rPr lang="en-US" sz="1400" dirty="0">
                <a:solidFill>
                  <a:srgbClr val="FFFFFF"/>
                </a:solidFill>
                <a:latin typeface="Segoe UI"/>
              </a:rPr>
              <a:t>n resources on GitHub: </a:t>
            </a:r>
            <a:r>
              <a:rPr kumimoji="0" lang="en-US" sz="1400" b="0" i="0" u="none" strike="noStrike" kern="1200" cap="none" spc="0" normalizeH="0" baseline="0" noProof="0" dirty="0">
                <a:ln>
                  <a:noFill/>
                </a:ln>
                <a:solidFill>
                  <a:srgbClr val="FFFFFF"/>
                </a:solidFill>
                <a:effectLst/>
                <a:uLnTx/>
                <a:uFillTx/>
                <a:latin typeface="Segoe UI"/>
                <a:ea typeface="+mn-ea"/>
                <a:cs typeface="+mn-cs"/>
              </a:rPr>
              <a:t>Pre-made data pipelines, scripts, analytics notebooks, test data, dashboards, data models, and reference architecture</a:t>
            </a:r>
          </a:p>
        </p:txBody>
      </p:sp>
      <p:pic>
        <p:nvPicPr>
          <p:cNvPr id="14" name="Picture 13">
            <a:extLst>
              <a:ext uri="{FF2B5EF4-FFF2-40B4-BE49-F238E27FC236}">
                <a16:creationId xmlns:a16="http://schemas.microsoft.com/office/drawing/2014/main" id="{FD244E49-DF38-4E63-8E6A-13610A5D43C1}"/>
              </a:ext>
            </a:extLst>
          </p:cNvPr>
          <p:cNvPicPr>
            <a:picLocks noChangeAspect="1"/>
          </p:cNvPicPr>
          <p:nvPr/>
        </p:nvPicPr>
        <p:blipFill>
          <a:blip r:embed="rId8"/>
          <a:stretch>
            <a:fillRect/>
          </a:stretch>
        </p:blipFill>
        <p:spPr>
          <a:xfrm>
            <a:off x="876700" y="484012"/>
            <a:ext cx="2493480" cy="2469094"/>
          </a:xfrm>
          <a:prstGeom prst="rect">
            <a:avLst/>
          </a:prstGeom>
        </p:spPr>
      </p:pic>
    </p:spTree>
    <p:extLst>
      <p:ext uri="{BB962C8B-B14F-4D97-AF65-F5344CB8AC3E}">
        <p14:creationId xmlns:p14="http://schemas.microsoft.com/office/powerpoint/2010/main" val="488152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384995"/>
          </a:xfrm>
          <a:prstGeom prst="rect">
            <a:avLst/>
          </a:prstGeom>
          <a:noFill/>
        </p:spPr>
        <p:txBody>
          <a:bodyPr wrap="square" rtlCol="0">
            <a:spAutoFit/>
          </a:bodyPr>
          <a:lstStyle/>
          <a:p>
            <a:pPr>
              <a:defRPr/>
            </a:pPr>
            <a:r>
              <a:rPr lang="en-US" sz="1400" dirty="0">
                <a:solidFill>
                  <a:srgbClr val="FFFFFF"/>
                </a:solidFill>
                <a:latin typeface="Segoe UI"/>
              </a:rPr>
              <a:t>Open reference architecture for establishing the modern data estate using Azure cloud data and AI services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1" name="Picture 50">
            <a:extLst>
              <a:ext uri="{FF2B5EF4-FFF2-40B4-BE49-F238E27FC236}">
                <a16:creationId xmlns:a16="http://schemas.microsoft.com/office/drawing/2014/main" id="{3BBE11BD-A46A-45F6-A9AC-15B19BB61E54}"/>
              </a:ext>
            </a:extLst>
          </p:cNvPr>
          <p:cNvPicPr>
            <a:picLocks noChangeAspect="1"/>
          </p:cNvPicPr>
          <p:nvPr/>
        </p:nvPicPr>
        <p:blipFill>
          <a:blip r:embed="rId3"/>
          <a:stretch>
            <a:fillRect/>
          </a:stretch>
        </p:blipFill>
        <p:spPr>
          <a:xfrm>
            <a:off x="612540" y="534812"/>
            <a:ext cx="2493480" cy="2469094"/>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5694FDB9-5EDC-4609-8FC9-9A5CE9C27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7072" y="1459976"/>
            <a:ext cx="8339502" cy="4559539"/>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Solving the problem with an open community</a:t>
            </a: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439977087"/>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 architecture, ref implementation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pic>
        <p:nvPicPr>
          <p:cNvPr id="3" name="Picture 2">
            <a:extLst>
              <a:ext uri="{FF2B5EF4-FFF2-40B4-BE49-F238E27FC236}">
                <a16:creationId xmlns:a16="http://schemas.microsoft.com/office/drawing/2014/main" id="{AA4196B1-655E-4877-B341-88D8D0F634DC}"/>
              </a:ext>
            </a:extLst>
          </p:cNvPr>
          <p:cNvPicPr>
            <a:picLocks noChangeAspect="1"/>
          </p:cNvPicPr>
          <p:nvPr/>
        </p:nvPicPr>
        <p:blipFill>
          <a:blip r:embed="rId8"/>
          <a:stretch>
            <a:fillRect/>
          </a:stretch>
        </p:blipFill>
        <p:spPr>
          <a:xfrm>
            <a:off x="599601" y="517921"/>
            <a:ext cx="2493480" cy="2469094"/>
          </a:xfrm>
          <a:prstGeom prst="rect">
            <a:avLst/>
          </a:prstGeom>
        </p:spPr>
      </p:pic>
    </p:spTree>
    <p:extLst>
      <p:ext uri="{BB962C8B-B14F-4D97-AF65-F5344CB8AC3E}">
        <p14:creationId xmlns:p14="http://schemas.microsoft.com/office/powerpoint/2010/main" val="282916856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2437001"/>
            <a:chOff x="1168401" y="2446243"/>
            <a:chExt cx="2482424" cy="2437001"/>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1454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rPr>
                <a:t>ROLE AND TECH TRAINING: CAPACITY-BUILDING ON LEARNING ANALYTICS AND AI</a:t>
              </a: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9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extLst>
              <p:ext uri="{D42A27DB-BD31-4B8C-83A1-F6EECF244321}">
                <p14:modId xmlns:p14="http://schemas.microsoft.com/office/powerpoint/2010/main" val="1723964293"/>
              </p:ext>
            </p:extLst>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4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18" ma:contentTypeDescription="Create a new document." ma:contentTypeScope="" ma:versionID="7176b7d9f6f3cba702a3862bd50c0397">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5c299459efdb9149a4fef7d5ef5ed9ba"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lcf76f155ced4ddcb4097134ff3c332f" ma:index="23"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5"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lcf76f155ced4ddcb4097134ff3c332f xmlns="d045c0ed-da0d-414b-918d-6bac2b0f0909">
      <Terms xmlns="http://schemas.microsoft.com/office/infopath/2007/PartnerControls"/>
    </lcf76f155ced4ddcb4097134ff3c332f>
    <TaxCatchAll xmlns="230e9df3-be65-4c73-a93b-d1236ebd677e"/>
    <MediaServiceKeyPoints xmlns="d045c0ed-da0d-414b-918d-6bac2b0f090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7DDB1-2B70-40F8-8472-D52A603277AC}">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0E60D7-85D4-4F38-B0D0-EB3075CA959C}">
  <ds:schemaRefs>
    <ds:schemaRef ds:uri="230e9df3-be65-4c73-a93b-d1236ebd677e"/>
    <ds:schemaRef ds:uri="d045c0ed-da0d-414b-918d-6bac2b0f0909"/>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8FE07E0-AC20-4930-9A11-D5DD2DE22C9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105</TotalTime>
  <Words>1162</Words>
  <Application>Microsoft Office PowerPoint</Application>
  <PresentationFormat>Widescreen</PresentationFormat>
  <Paragraphs>94</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6</cp:revision>
  <dcterms:created xsi:type="dcterms:W3CDTF">2021-04-06T23:42:08Z</dcterms:created>
  <dcterms:modified xsi:type="dcterms:W3CDTF">2021-08-23T22:07:39Z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ies>
</file>